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7.png" ContentType="image/png"/>
  <Override PartName="/ppt/media/image26.jpeg" ContentType="image/jpeg"/>
  <Override PartName="/ppt/media/image24.png" ContentType="image/png"/>
  <Override PartName="/ppt/media/image21.png" ContentType="image/png"/>
  <Override PartName="/ppt/media/image20.png" ContentType="image/png"/>
  <Override PartName="/ppt/media/image28.jpeg" ContentType="image/jpeg"/>
  <Override PartName="/ppt/media/image25.png" ContentType="image/png"/>
  <Override PartName="/ppt/media/image19.jpeg" ContentType="image/jpeg"/>
  <Override PartName="/ppt/media/image23.jpeg" ContentType="image/jpeg"/>
  <Override PartName="/ppt/media/image12.gif" ContentType="image/gif"/>
  <Override PartName="/ppt/media/image13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15.png" ContentType="image/png"/>
  <Override PartName="/ppt/media/image22.png" ContentType="image/png"/>
  <Override PartName="/ppt/media/image8.jpeg" ContentType="image/jpeg"/>
  <Override PartName="/ppt/media/image18.png" ContentType="image/png"/>
  <Override PartName="/ppt/media/image7.png" ContentType="image/png"/>
  <Override PartName="/ppt/media/image5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6.png" ContentType="image/png"/>
  <Override PartName="/ppt/media/image3.png" ContentType="image/png"/>
  <Override PartName="/ppt/media/image6.gif" ContentType="image/gif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GB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GB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54C5EA9-445F-429A-B86F-0BDFE2931154}" type="slidenum">
              <a:rPr lang="en-GB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364400"/>
            <a:ext cx="3600000" cy="4831200"/>
          </a:xfrm>
          <a:prstGeom prst="rect">
            <a:avLst/>
          </a:prstGeom>
          <a:ln>
            <a:noFill/>
          </a:ln>
        </p:spPr>
      </p:pic>
      <p:sp>
        <p:nvSpPr>
          <p:cNvPr id="42" name="TextShape 3"/>
          <p:cNvSpPr txBox="1"/>
          <p:nvPr/>
        </p:nvSpPr>
        <p:spPr>
          <a:xfrm>
            <a:off x="1668240" y="7213680"/>
            <a:ext cx="8411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wikimedia commons: http://commons.wikimedia.org/wiki/File:Dendrite_(PSF).png </a:t>
            </a:r>
            <a:endParaRPr/>
          </a:p>
        </p:txBody>
      </p:sp>
      <p:sp>
        <p:nvSpPr>
          <p:cNvPr id="43" name="TextShape 4"/>
          <p:cNvSpPr txBox="1"/>
          <p:nvPr/>
        </p:nvSpPr>
        <p:spPr>
          <a:xfrm>
            <a:off x="144000" y="216000"/>
            <a:ext cx="2163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NEURON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7720" y="1768680"/>
            <a:ext cx="5883840" cy="4384440"/>
          </a:xfrm>
          <a:prstGeom prst="rect">
            <a:avLst/>
          </a:prstGeom>
          <a:ln>
            <a:noFill/>
          </a:ln>
        </p:spPr>
      </p:pic>
      <p:sp>
        <p:nvSpPr>
          <p:cNvPr id="73" name="TextShape 2"/>
          <p:cNvSpPr txBox="1"/>
          <p:nvPr/>
        </p:nvSpPr>
        <p:spPr>
          <a:xfrm>
            <a:off x="3888000" y="7128000"/>
            <a:ext cx="61898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https://en.wikipedia.org/wiki/File:Thomas-fig68,69-p127.png</a:t>
            </a:r>
            <a:endParaRPr/>
          </a:p>
        </p:txBody>
      </p:sp>
      <p:sp>
        <p:nvSpPr>
          <p:cNvPr id="74" name="TextShape 3"/>
          <p:cNvSpPr txBox="1"/>
          <p:nvPr/>
        </p:nvSpPr>
        <p:spPr>
          <a:xfrm>
            <a:off x="0" y="0"/>
            <a:ext cx="4608000" cy="70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Cerebellar ataxia</a:t>
            </a:r>
            <a:r>
              <a:rPr lang="en-GB">
                <a:latin typeface="Arial"/>
              </a:rPr>
              <a:t>.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47240" y="1768680"/>
            <a:ext cx="4384440" cy="4384440"/>
          </a:xfrm>
          <a:prstGeom prst="rect">
            <a:avLst/>
          </a:prstGeom>
          <a:ln>
            <a:noFill/>
          </a:ln>
        </p:spPr>
      </p:pic>
      <p:sp>
        <p:nvSpPr>
          <p:cNvPr id="77" name="TextShape 2"/>
          <p:cNvSpPr txBox="1"/>
          <p:nvPr/>
        </p:nvSpPr>
        <p:spPr>
          <a:xfrm>
            <a:off x="3574800" y="7200000"/>
            <a:ext cx="6505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https://en.wikipedia.org/wiki/File:Brain_chrischan_thalamus.jpg</a:t>
            </a:r>
            <a:endParaRPr/>
          </a:p>
        </p:txBody>
      </p:sp>
      <p:sp>
        <p:nvSpPr>
          <p:cNvPr id="78" name="TextShape 3"/>
          <p:cNvSpPr txBox="1"/>
          <p:nvPr/>
        </p:nvSpPr>
        <p:spPr>
          <a:xfrm>
            <a:off x="0" y="0"/>
            <a:ext cx="231444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Thalamus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54400" y="1587960"/>
            <a:ext cx="5371200" cy="438444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0" y="0"/>
            <a:ext cx="429264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Thalamus - routing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3160080" y="6957720"/>
            <a:ext cx="69199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http://faculty.clintoncc.suny.edu/faculty/michael.gregory/default.htm</a:t>
            </a:r>
            <a:endParaRPr/>
          </a:p>
          <a:p>
            <a:r>
              <a:rPr lang="en-GB">
                <a:latin typeface="Arial"/>
              </a:rPr>
              <a:t>http://creativecommons.org/licenses/by-nc-sa/3.0/deed.en_US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0" y="900000"/>
            <a:ext cx="5760000" cy="576000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0" y="0"/>
            <a:ext cx="32029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Hippocampus</a:t>
            </a:r>
            <a:endParaRPr/>
          </a:p>
        </p:txBody>
      </p:sp>
      <p:sp>
        <p:nvSpPr>
          <p:cNvPr id="86" name="TextShape 3"/>
          <p:cNvSpPr txBox="1"/>
          <p:nvPr/>
        </p:nvSpPr>
        <p:spPr>
          <a:xfrm>
            <a:off x="3471120" y="7213680"/>
            <a:ext cx="66088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https://commons.wikimedia.org/wiki/File:Hippocampus_small.gif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024360" y="-2541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GB" sz="3600">
                <a:latin typeface="Arial"/>
              </a:rPr>
              <a:t>H.M. - Henry Molaison</a:t>
            </a:r>
            <a:endParaRPr/>
          </a:p>
        </p:txBody>
      </p:sp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8880" y="1480680"/>
            <a:ext cx="8741160" cy="4384440"/>
          </a:xfrm>
          <a:prstGeom prst="rect">
            <a:avLst/>
          </a:prstGeom>
          <a:ln>
            <a:noFill/>
          </a:ln>
        </p:spPr>
      </p:pic>
      <p:sp>
        <p:nvSpPr>
          <p:cNvPr id="89" name="TextShape 2"/>
          <p:cNvSpPr txBox="1"/>
          <p:nvPr/>
        </p:nvSpPr>
        <p:spPr>
          <a:xfrm>
            <a:off x="3708000" y="6660000"/>
            <a:ext cx="63651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Scoville, W. B., &amp; Milner, B. (1957). </a:t>
            </a:r>
            <a:endParaRPr/>
          </a:p>
          <a:p>
            <a:r>
              <a:rPr lang="en-GB">
                <a:latin typeface="Arial"/>
              </a:rPr>
              <a:t>Loss of recent memory after bilateral hippocampal lesions. </a:t>
            </a:r>
            <a:endParaRPr/>
          </a:p>
          <a:p>
            <a:r>
              <a:rPr lang="en-GB">
                <a:latin typeface="Arial"/>
              </a:rPr>
              <a:t>Journal of neurology, neurosurgery, and psychiatry, 20(1), 11.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TextShape 2"/>
          <p:cNvSpPr txBox="1"/>
          <p:nvPr/>
        </p:nvSpPr>
        <p:spPr>
          <a:xfrm>
            <a:off x="0" y="0"/>
            <a:ext cx="31935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Clive Wearing</a:t>
            </a:r>
            <a:endParaRPr/>
          </a:p>
        </p:txBody>
      </p:sp>
      <p:sp>
        <p:nvSpPr>
          <p:cNvPr id="92" name="TextShape 3"/>
          <p:cNvSpPr txBox="1"/>
          <p:nvPr/>
        </p:nvSpPr>
        <p:spPr>
          <a:xfrm>
            <a:off x="5019480" y="7213680"/>
            <a:ext cx="50590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https://www.youtube.com/watch?v=Vwigmktix2Y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76360" y="-36000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1" lang="en-GB" sz="3600">
                <a:latin typeface="Arial"/>
              </a:rPr>
              <a:t>Amygdala</a:t>
            </a:r>
            <a:endParaRPr/>
          </a:p>
        </p:txBody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560"/>
            <a:ext cx="5400000" cy="736560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5976000" y="7200000"/>
            <a:ext cx="4117320" cy="346320"/>
          </a:xfrm>
          <a:prstGeom prst="rect">
            <a:avLst/>
          </a:prstGeom>
        </p:spPr>
        <p:txBody>
          <a:bodyPr lIns="90000" rIns="90000" tIns="45000" bIns="45000"/>
          <a:p>
            <a:pPr algn="r"/>
            <a:r>
              <a:rPr lang="en-GB">
                <a:latin typeface="Arial"/>
              </a:rPr>
              <a:t>          </a:t>
            </a:r>
            <a:r>
              <a:rPr lang="en-GB">
                <a:latin typeface="Arial"/>
              </a:rPr>
              <a:t>http://en.wikipedia.org/Amygdala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53000" y="504000"/>
            <a:ext cx="4374000" cy="5400000"/>
          </a:xfrm>
          <a:prstGeom prst="rect">
            <a:avLst/>
          </a:prstGeom>
          <a:ln>
            <a:noFill/>
          </a:ln>
        </p:spPr>
      </p:pic>
      <p:sp>
        <p:nvSpPr>
          <p:cNvPr id="98" name="TextShape 2"/>
          <p:cNvSpPr txBox="1"/>
          <p:nvPr/>
        </p:nvSpPr>
        <p:spPr>
          <a:xfrm>
            <a:off x="3528000" y="6696000"/>
            <a:ext cx="651456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Adolphs, R., Tranel, D., Damasio, H., &amp; Damasio, A. R. (1995).</a:t>
            </a:r>
            <a:endParaRPr/>
          </a:p>
          <a:p>
            <a:r>
              <a:rPr lang="en-GB">
                <a:latin typeface="Arial"/>
              </a:rPr>
              <a:t>Fear and the human amygdala. </a:t>
            </a:r>
            <a:endParaRPr/>
          </a:p>
          <a:p>
            <a:r>
              <a:rPr lang="en-GB">
                <a:latin typeface="Arial"/>
              </a:rPr>
              <a:t>The Journal of neuroscience, 15(9), 5879-5891. </a:t>
            </a:r>
            <a:endParaRPr/>
          </a:p>
        </p:txBody>
      </p:sp>
      <p:sp>
        <p:nvSpPr>
          <p:cNvPr id="99" name="TextShape 3"/>
          <p:cNvSpPr txBox="1"/>
          <p:nvPr/>
        </p:nvSpPr>
        <p:spPr>
          <a:xfrm>
            <a:off x="6408000" y="0"/>
            <a:ext cx="37087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Drawing by S.M.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5240" y="1587960"/>
            <a:ext cx="6509880" cy="4384440"/>
          </a:xfrm>
          <a:prstGeom prst="rect">
            <a:avLst/>
          </a:prstGeom>
          <a:ln>
            <a:noFill/>
          </a:ln>
        </p:spPr>
      </p:pic>
      <p:sp>
        <p:nvSpPr>
          <p:cNvPr id="102" name="TextShape 2"/>
          <p:cNvSpPr txBox="1"/>
          <p:nvPr/>
        </p:nvSpPr>
        <p:spPr>
          <a:xfrm>
            <a:off x="2142000" y="7128000"/>
            <a:ext cx="7938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https://en.wikipedia.org/wiki/File:Basal_Ganglia_and_Related_Structures.svg</a:t>
            </a:r>
            <a:endParaRPr/>
          </a:p>
        </p:txBody>
      </p:sp>
      <p:sp>
        <p:nvSpPr>
          <p:cNvPr id="103" name="TextShape 3"/>
          <p:cNvSpPr txBox="1"/>
          <p:nvPr/>
        </p:nvSpPr>
        <p:spPr>
          <a:xfrm>
            <a:off x="0" y="0"/>
            <a:ext cx="32029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Basal Ganglia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42640" y="1587960"/>
            <a:ext cx="4193640" cy="438444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3960000" y="7128000"/>
            <a:ext cx="6035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https://en.wikipedia.org/wiki/File:Basal-ganglia-classic.png</a:t>
            </a:r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108000" y="72000"/>
            <a:ext cx="84772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>
                <a:latin typeface="Arial"/>
              </a:rPr>
              <a:t>Basal ganglia – decides between cortical areas competing for motor control.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10400" y="1768680"/>
            <a:ext cx="3858480" cy="438444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144000" y="216000"/>
            <a:ext cx="569304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Cajal – Pyramidal Neuron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7200" y="1587960"/>
            <a:ext cx="5564880" cy="4384440"/>
          </a:xfrm>
          <a:prstGeom prst="rect">
            <a:avLst/>
          </a:prstGeom>
          <a:ln>
            <a:noFill/>
          </a:ln>
        </p:spPr>
      </p:pic>
      <p:sp>
        <p:nvSpPr>
          <p:cNvPr id="110" name="TextShape 2"/>
          <p:cNvSpPr txBox="1"/>
          <p:nvPr/>
        </p:nvSpPr>
        <p:spPr>
          <a:xfrm>
            <a:off x="0" y="108000"/>
            <a:ext cx="363708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Macaque cortex</a:t>
            </a:r>
            <a:endParaRPr/>
          </a:p>
        </p:txBody>
      </p:sp>
      <p:sp>
        <p:nvSpPr>
          <p:cNvPr id="111" name="TextShape 3"/>
          <p:cNvSpPr txBox="1"/>
          <p:nvPr/>
        </p:nvSpPr>
        <p:spPr>
          <a:xfrm>
            <a:off x="2700000" y="7128000"/>
            <a:ext cx="73540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https://en.wikipedia.org/wiki/File:Brainmaps-macaque-hippocampus.jpg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2808000" y="-1821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GB" sz="3600">
                <a:latin typeface="Arial"/>
              </a:rPr>
              <a:t>Layers of the neocortex</a:t>
            </a:r>
            <a:endParaRPr/>
          </a:p>
        </p:txBody>
      </p:sp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240" y="1044000"/>
            <a:ext cx="4993200" cy="6120000"/>
          </a:xfrm>
          <a:prstGeom prst="rect">
            <a:avLst/>
          </a:prstGeom>
          <a:ln>
            <a:noFill/>
          </a:ln>
        </p:spPr>
      </p:pic>
      <p:sp>
        <p:nvSpPr>
          <p:cNvPr id="114" name="TextShape 2"/>
          <p:cNvSpPr txBox="1"/>
          <p:nvPr/>
        </p:nvSpPr>
        <p:spPr>
          <a:xfrm>
            <a:off x="7992000" y="7128000"/>
            <a:ext cx="1800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Gray's anatomy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TextShape 2"/>
          <p:cNvSpPr txBox="1"/>
          <p:nvPr/>
        </p:nvSpPr>
        <p:spPr>
          <a:xfrm>
            <a:off x="3240000" y="7200000"/>
            <a:ext cx="6796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https://en.wikipedia.org/wiki/File:Four_lobes_animation_small2.gif</a:t>
            </a:r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72000" y="108000"/>
            <a:ext cx="43959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Lobes of the cortex</a:t>
            </a:r>
            <a:endParaRPr/>
          </a:p>
        </p:txBody>
      </p:sp>
      <p:sp>
        <p:nvSpPr>
          <p:cNvPr id="118" name="TextShape 4"/>
          <p:cNvSpPr txBox="1"/>
          <p:nvPr/>
        </p:nvSpPr>
        <p:spPr>
          <a:xfrm>
            <a:off x="2424240" y="5972400"/>
            <a:ext cx="5315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Orange – Frontal Lobe, Yellow – Parietal Lobe</a:t>
            </a:r>
            <a:endParaRPr/>
          </a:p>
          <a:p>
            <a:r>
              <a:rPr lang="en-GB">
                <a:latin typeface="Arial"/>
              </a:rPr>
              <a:t>Green – Temporal Lobe, Pink – Occipital Lobe</a:t>
            </a:r>
            <a:endParaRPr/>
          </a:p>
        </p:txBody>
      </p:sp>
      <p:pic>
        <p:nvPicPr>
          <p:cNvPr id="1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980000"/>
            <a:ext cx="3600000" cy="36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7280" y="1587960"/>
            <a:ext cx="6444360" cy="4384440"/>
          </a:xfrm>
          <a:prstGeom prst="rect">
            <a:avLst/>
          </a:prstGeom>
          <a:ln>
            <a:noFill/>
          </a:ln>
        </p:spPr>
      </p:pic>
      <p:sp>
        <p:nvSpPr>
          <p:cNvPr id="122" name="TextShape 2"/>
          <p:cNvSpPr txBox="1"/>
          <p:nvPr/>
        </p:nvSpPr>
        <p:spPr>
          <a:xfrm>
            <a:off x="0" y="0"/>
            <a:ext cx="5889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Broca and Wernicke areas</a:t>
            </a:r>
            <a:endParaRPr/>
          </a:p>
        </p:txBody>
      </p:sp>
      <p:sp>
        <p:nvSpPr>
          <p:cNvPr id="123" name="TextShape 3"/>
          <p:cNvSpPr txBox="1"/>
          <p:nvPr/>
        </p:nvSpPr>
        <p:spPr>
          <a:xfrm>
            <a:off x="4421880" y="7200000"/>
            <a:ext cx="56581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https://en.wikipedia.org/wiki/File:BrocasAreaSmall.png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0680" y="1587960"/>
            <a:ext cx="4057560" cy="438444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1800000" y="7128000"/>
            <a:ext cx="82382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https://en.wikipedia.org/wiki/File:1543,Vesalius%27Fabrica,VisualSystem,V1.jpg</a:t>
            </a:r>
            <a:endParaRPr/>
          </a:p>
        </p:txBody>
      </p:sp>
      <p:sp>
        <p:nvSpPr>
          <p:cNvPr id="127" name="TextShape 3"/>
          <p:cNvSpPr txBox="1"/>
          <p:nvPr/>
        </p:nvSpPr>
        <p:spPr>
          <a:xfrm>
            <a:off x="108000" y="108000"/>
            <a:ext cx="8669520" cy="433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 </a:t>
            </a:r>
            <a:r>
              <a:rPr b="1" lang="en-GB" sz="2400">
                <a:latin typeface="Arial"/>
              </a:rPr>
              <a:t>Andreas Vesalius' sketch of the visual pathway from 1543.</a:t>
            </a: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3480" y="1587960"/>
            <a:ext cx="6772320" cy="4384440"/>
          </a:xfrm>
          <a:prstGeom prst="rect">
            <a:avLst/>
          </a:prstGeom>
          <a:ln>
            <a:noFill/>
          </a:ln>
        </p:spPr>
      </p:pic>
      <p:sp>
        <p:nvSpPr>
          <p:cNvPr id="130" name="TextShape 2"/>
          <p:cNvSpPr txBox="1"/>
          <p:nvPr/>
        </p:nvSpPr>
        <p:spPr>
          <a:xfrm>
            <a:off x="4464000" y="7128000"/>
            <a:ext cx="55558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https://en.wikipedia.org/wiki/File:Cerebrum_lobes.svg</a:t>
            </a:r>
            <a:endParaRPr/>
          </a:p>
        </p:txBody>
      </p:sp>
      <p:sp>
        <p:nvSpPr>
          <p:cNvPr id="131" name="TextShape 3"/>
          <p:cNvSpPr txBox="1"/>
          <p:nvPr/>
        </p:nvSpPr>
        <p:spPr>
          <a:xfrm>
            <a:off x="72000" y="72000"/>
            <a:ext cx="90975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Somatomotor and somatosensory cortex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93520" y="1768680"/>
            <a:ext cx="4692240" cy="438444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4068000" y="7128000"/>
            <a:ext cx="59644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http://commons.wikimedia.org/wiki/File:Homunculus.PNG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72000" y="72000"/>
            <a:ext cx="61200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The motor homunculus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15600" y="1768680"/>
            <a:ext cx="3448080" cy="4384440"/>
          </a:xfrm>
          <a:prstGeom prst="rect">
            <a:avLst/>
          </a:prstGeom>
          <a:ln>
            <a:noFill/>
          </a:ln>
        </p:spPr>
      </p:pic>
      <p:sp>
        <p:nvSpPr>
          <p:cNvPr id="137" name="TextShape 2"/>
          <p:cNvSpPr txBox="1"/>
          <p:nvPr/>
        </p:nvSpPr>
        <p:spPr>
          <a:xfrm>
            <a:off x="4248000" y="7128000"/>
            <a:ext cx="57722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http://commons.wikimedia.org/wiki/File:Homunculus.jpg</a:t>
            </a:r>
            <a:endParaRPr/>
          </a:p>
        </p:txBody>
      </p:sp>
      <p:sp>
        <p:nvSpPr>
          <p:cNvPr id="138" name="TextShape 3"/>
          <p:cNvSpPr txBox="1"/>
          <p:nvPr/>
        </p:nvSpPr>
        <p:spPr>
          <a:xfrm>
            <a:off x="72000" y="108000"/>
            <a:ext cx="57157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The sensory homunculus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1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51920" y="716400"/>
            <a:ext cx="3600000" cy="6127200"/>
          </a:xfrm>
          <a:prstGeom prst="rect">
            <a:avLst/>
          </a:prstGeom>
          <a:ln>
            <a:noFill/>
          </a:ln>
        </p:spPr>
      </p:pic>
      <p:sp>
        <p:nvSpPr>
          <p:cNvPr id="141" name="TextShape 2"/>
          <p:cNvSpPr txBox="1"/>
          <p:nvPr/>
        </p:nvSpPr>
        <p:spPr>
          <a:xfrm>
            <a:off x="5400000" y="7128000"/>
            <a:ext cx="46551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https://en.wikipedia.org/wiki/Brodmann_area</a:t>
            </a:r>
            <a:endParaRPr/>
          </a:p>
        </p:txBody>
      </p:sp>
      <p:sp>
        <p:nvSpPr>
          <p:cNvPr id="142" name="TextShape 3"/>
          <p:cNvSpPr txBox="1"/>
          <p:nvPr/>
        </p:nvSpPr>
        <p:spPr>
          <a:xfrm>
            <a:off x="72000" y="108000"/>
            <a:ext cx="38538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Brodmann areas</a:t>
            </a:r>
            <a:r>
              <a:rPr lang="en-GB">
                <a:latin typeface="Arial"/>
              </a:rPr>
              <a:t> 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404000" y="66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GB">
                <a:latin typeface="Arial"/>
              </a:rPr>
              <a:t>Names often reflect shape not function</a:t>
            </a:r>
            <a:r>
              <a:rPr lang="en-GB">
                <a:latin typeface="Arial"/>
              </a:rPr>
              <a:t>
</a:t>
            </a:r>
            <a:r>
              <a:rPr lang="en-GB">
                <a:latin typeface="Arial"/>
              </a:rPr>
              <a:t>
</a:t>
            </a:r>
            <a:r>
              <a:rPr lang="en-GB">
                <a:latin typeface="Arial"/>
              </a:rPr>
              <a:t>Abbreviations are often used – see the list on the website.</a:t>
            </a:r>
            <a:endParaRPr/>
          </a:p>
        </p:txBody>
      </p:sp>
      <p:pic>
        <p:nvPicPr>
          <p:cNvPr id="1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6040" y="1768680"/>
            <a:ext cx="6846840" cy="438444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2232000" y="7200000"/>
            <a:ext cx="78739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https://en.wikipedia.org/wiki/File:Hippocampus_and_seahorse_cropped.JPG</a:t>
            </a:r>
            <a:endParaRPr/>
          </a:p>
        </p:txBody>
      </p:sp>
      <p:sp>
        <p:nvSpPr>
          <p:cNvPr id="146" name="TextShape 3"/>
          <p:cNvSpPr txBox="1"/>
          <p:nvPr/>
        </p:nvSpPr>
        <p:spPr>
          <a:xfrm>
            <a:off x="36000" y="108000"/>
            <a:ext cx="493272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Names of brain areas.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159200"/>
            <a:ext cx="3600000" cy="5241600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0" y="0"/>
            <a:ext cx="6480000" cy="7920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Cajal – Purkinke Cell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9160" y="1768680"/>
            <a:ext cx="5880600" cy="438444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4680000" y="6701760"/>
            <a:ext cx="5400000" cy="858240"/>
          </a:xfrm>
          <a:prstGeom prst="rect">
            <a:avLst/>
          </a:prstGeom>
        </p:spPr>
        <p:txBody>
          <a:bodyPr lIns="90000" rIns="90000" tIns="45000" bIns="45000"/>
          <a:p>
            <a:pPr algn="r"/>
            <a:r>
              <a:rPr lang="en-GB">
                <a:latin typeface="Arial"/>
              </a:rPr>
              <a:t>Hodgkin, A.L., and Huxley, A.F. (1939). </a:t>
            </a:r>
            <a:endParaRPr/>
          </a:p>
          <a:p>
            <a:pPr algn="r"/>
            <a:r>
              <a:rPr lang="en-GB">
                <a:latin typeface="Arial"/>
              </a:rPr>
              <a:t> </a:t>
            </a:r>
            <a:r>
              <a:rPr lang="en-GB">
                <a:latin typeface="Arial"/>
              </a:rPr>
              <a:t>Action potentials recorded from inside a nerve fiber</a:t>
            </a:r>
            <a:endParaRPr/>
          </a:p>
          <a:p>
            <a:pPr algn="r"/>
            <a:r>
              <a:rPr lang="en-GB">
                <a:latin typeface="Arial"/>
              </a:rPr>
              <a:t>Nature, 144:710</a:t>
            </a:r>
            <a:endParaRPr/>
          </a:p>
        </p:txBody>
      </p:sp>
      <p:sp>
        <p:nvSpPr>
          <p:cNvPr id="53" name="TextShape 3"/>
          <p:cNvSpPr txBox="1"/>
          <p:nvPr/>
        </p:nvSpPr>
        <p:spPr>
          <a:xfrm>
            <a:off x="0" y="0"/>
            <a:ext cx="393804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Action Potential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0" y="0"/>
            <a:ext cx="9071640" cy="5122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GB" sz="3600">
                <a:latin typeface="Arial"/>
              </a:rPr>
              <a:t>Voltage dynamics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540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The voltage inside the cell lower than outside, this is called the </a:t>
            </a:r>
            <a:r>
              <a:rPr lang="en-GB" sz="3200">
                <a:solidFill>
                  <a:srgbClr val="ff0000"/>
                </a:solidFill>
                <a:latin typeface="Arial"/>
              </a:rPr>
              <a:t>membrane potential</a:t>
            </a:r>
            <a:r>
              <a:rPr lang="en-GB" sz="3200">
                <a:latin typeface="Arial"/>
              </a:rPr>
              <a:t>, between -70mV and -55mV.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Inputs from other cells change the voltage, </a:t>
            </a:r>
            <a:r>
              <a:rPr lang="en-GB" sz="3200">
                <a:solidFill>
                  <a:srgbClr val="ff0000"/>
                </a:solidFill>
                <a:latin typeface="Arial"/>
              </a:rPr>
              <a:t>inhibitory cells</a:t>
            </a:r>
            <a:r>
              <a:rPr lang="en-GB" sz="3200">
                <a:latin typeface="Arial"/>
              </a:rPr>
              <a:t> decrease it, </a:t>
            </a:r>
            <a:r>
              <a:rPr lang="en-GB" sz="3200">
                <a:solidFill>
                  <a:srgbClr val="ff0000"/>
                </a:solidFill>
                <a:latin typeface="Arial"/>
              </a:rPr>
              <a:t>excitatory cells</a:t>
            </a:r>
            <a:r>
              <a:rPr lang="en-GB" sz="3200">
                <a:latin typeface="Arial"/>
              </a:rPr>
              <a:t> increase it.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If the voltage exceeds a threshold the neuron sends out a spike.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4842720" y="7213680"/>
            <a:ext cx="52358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https://www.youtube.com/watch?v=KE952yueVLA</a:t>
            </a:r>
            <a:endParaRPr/>
          </a:p>
        </p:txBody>
      </p:sp>
      <p:sp>
        <p:nvSpPr>
          <p:cNvPr id="58" name="TextShape 3"/>
          <p:cNvSpPr txBox="1"/>
          <p:nvPr/>
        </p:nvSpPr>
        <p:spPr>
          <a:xfrm>
            <a:off x="0" y="0"/>
            <a:ext cx="66333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A retinal ganglion cell spiking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1000" y="1587960"/>
            <a:ext cx="6678000" cy="4384440"/>
          </a:xfrm>
          <a:prstGeom prst="rect">
            <a:avLst/>
          </a:prstGeom>
          <a:ln>
            <a:noFill/>
          </a:ln>
        </p:spPr>
      </p:pic>
      <p:sp>
        <p:nvSpPr>
          <p:cNvPr id="61" name="TextShape 2"/>
          <p:cNvSpPr txBox="1"/>
          <p:nvPr/>
        </p:nvSpPr>
        <p:spPr>
          <a:xfrm>
            <a:off x="2066040" y="7213680"/>
            <a:ext cx="80139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http://upload.wikimedia.org/wikipedia/commons/b/b2/SynapseIllustration2.png</a:t>
            </a:r>
            <a:endParaRPr/>
          </a:p>
        </p:txBody>
      </p:sp>
      <p:sp>
        <p:nvSpPr>
          <p:cNvPr id="62" name="TextShape 3"/>
          <p:cNvSpPr txBox="1"/>
          <p:nvPr/>
        </p:nvSpPr>
        <p:spPr>
          <a:xfrm>
            <a:off x="0" y="0"/>
            <a:ext cx="20613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Synapse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 </a:t>
            </a:r>
            <a:endParaRPr/>
          </a:p>
        </p:txBody>
      </p:sp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23560" y="1587960"/>
            <a:ext cx="6032880" cy="438444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2193840" y="7213680"/>
            <a:ext cx="78861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https://upload.wikimedia.org/wikipedia/commons/4/49/Human_brain_NIH.jpg</a:t>
            </a:r>
            <a:endParaRPr/>
          </a:p>
        </p:txBody>
      </p:sp>
      <p:sp>
        <p:nvSpPr>
          <p:cNvPr id="66" name="TextShape 3"/>
          <p:cNvSpPr txBox="1"/>
          <p:nvPr/>
        </p:nvSpPr>
        <p:spPr>
          <a:xfrm>
            <a:off x="0" y="0"/>
            <a:ext cx="173664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A brain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76760" y="1587960"/>
            <a:ext cx="4325400" cy="4384440"/>
          </a:xfrm>
          <a:prstGeom prst="rect">
            <a:avLst/>
          </a:prstGeom>
          <a:ln>
            <a:noFill/>
          </a:ln>
        </p:spPr>
      </p:pic>
      <p:sp>
        <p:nvSpPr>
          <p:cNvPr id="69" name="TextShape 2"/>
          <p:cNvSpPr txBox="1"/>
          <p:nvPr/>
        </p:nvSpPr>
        <p:spPr>
          <a:xfrm>
            <a:off x="3218040" y="7056000"/>
            <a:ext cx="68619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GB">
                <a:latin typeface="Arial"/>
              </a:rPr>
              <a:t>https://commons.wikimedia.org/wiki/File:Brain_bulbar_region.PNG</a:t>
            </a:r>
            <a:endParaRPr/>
          </a:p>
        </p:txBody>
      </p:sp>
      <p:sp>
        <p:nvSpPr>
          <p:cNvPr id="70" name="TextShape 3"/>
          <p:cNvSpPr txBox="1"/>
          <p:nvPr/>
        </p:nvSpPr>
        <p:spPr>
          <a:xfrm>
            <a:off x="0" y="0"/>
            <a:ext cx="279576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GB" sz="3600">
                <a:latin typeface="Arial"/>
              </a:rPr>
              <a:t>Sagital view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